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342" r:id="rId5"/>
    <p:sldId id="359" r:id="rId6"/>
    <p:sldId id="374" r:id="rId7"/>
    <p:sldId id="373" r:id="rId8"/>
    <p:sldId id="377" r:id="rId9"/>
    <p:sldId id="376" r:id="rId10"/>
    <p:sldId id="383" r:id="rId11"/>
    <p:sldId id="384" r:id="rId12"/>
    <p:sldId id="385" r:id="rId13"/>
    <p:sldId id="386" r:id="rId14"/>
    <p:sldId id="389" r:id="rId15"/>
    <p:sldId id="388" r:id="rId16"/>
    <p:sldId id="390" r:id="rId17"/>
    <p:sldId id="391" r:id="rId18"/>
    <p:sldId id="392" r:id="rId19"/>
    <p:sldId id="393" r:id="rId20"/>
    <p:sldId id="394" r:id="rId21"/>
    <p:sldId id="395" r:id="rId22"/>
    <p:sldId id="396" r:id="rId23"/>
    <p:sldId id="37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napToObjects="1" showGuides="1">
      <p:cViewPr varScale="1">
        <p:scale>
          <a:sx n="78" d="100"/>
          <a:sy n="78" d="100"/>
        </p:scale>
        <p:origin x="878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6/15/2024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6/15/2024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72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3234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952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irbuig/FMINATORUL/blob/main/Backlog/Utilizare%20de%20LLM-uri.txt" TargetMode="External"/><Relationship Id="rId3" Type="http://schemas.openxmlformats.org/officeDocument/2006/relationships/hyperlink" Target="https://github.com/sirbuig/FMINATORUL" TargetMode="External"/><Relationship Id="rId7" Type="http://schemas.openxmlformats.org/officeDocument/2006/relationships/hyperlink" Target="https://github.com/sirbuig/FMINATORUL/tree/main/dotNet_project/FMInatorul/FMInatorul" TargetMode="External"/><Relationship Id="rId2" Type="http://schemas.openxmlformats.org/officeDocument/2006/relationships/hyperlink" Target="https://github.com/sirbuig/FMINATORUL/tree/main/Backlog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sirbuig/FMINATORUL/pulls" TargetMode="External"/><Relationship Id="rId5" Type="http://schemas.openxmlformats.org/officeDocument/2006/relationships/hyperlink" Target="https://github.com/sirbuig/FMINATORUL/issues" TargetMode="External"/><Relationship Id="rId4" Type="http://schemas.openxmlformats.org/officeDocument/2006/relationships/hyperlink" Target="https://github.com/sirbuig/FMINATORUL/tree/develop/dotNet_project/FMInatorul/FMInatorul.Test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 dirty="0" err="1"/>
              <a:t>FMInatorul</a:t>
            </a:r>
            <a:endParaRPr lang="en-US" dirty="0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670628"/>
            <a:ext cx="12191997" cy="2577772"/>
          </a:xfrm>
        </p:spPr>
        <p:txBody>
          <a:bodyPr/>
          <a:lstStyle/>
          <a:p>
            <a:r>
              <a:rPr lang="en-US" dirty="0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7FCCB-1710-C686-7168-DD9B107E6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35A4E-EB6E-B429-C2F3-14E90DA47FFF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914674"/>
            <a:ext cx="7420819" cy="367664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err="1"/>
              <a:t>Transformarea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pdf </a:t>
            </a:r>
            <a:r>
              <a:rPr lang="en-US" dirty="0" err="1"/>
              <a:t>intr</a:t>
            </a:r>
            <a:r>
              <a:rPr lang="en-US" dirty="0"/>
              <a:t>-un quiz, cu </a:t>
            </a:r>
            <a:r>
              <a:rPr lang="en-US" dirty="0" err="1"/>
              <a:t>ajutorul</a:t>
            </a:r>
            <a:r>
              <a:rPr lang="en-US" dirty="0"/>
              <a:t> AI-</a:t>
            </a:r>
            <a:r>
              <a:rPr lang="en-US" dirty="0" err="1"/>
              <a:t>ului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Posibilitatea</a:t>
            </a:r>
            <a:r>
              <a:rPr lang="en-US" dirty="0"/>
              <a:t> de </a:t>
            </a:r>
            <a:r>
              <a:rPr lang="en-US" dirty="0" err="1"/>
              <a:t>autoevaluare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rezolvarea</a:t>
            </a:r>
            <a:r>
              <a:rPr lang="en-US" dirty="0"/>
              <a:t> de quiz-</a:t>
            </a:r>
            <a:r>
              <a:rPr lang="en-US" dirty="0" err="1"/>
              <a:t>uri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Vizualizarea</a:t>
            </a:r>
            <a:r>
              <a:rPr lang="en-US" dirty="0"/>
              <a:t> </a:t>
            </a:r>
            <a:r>
              <a:rPr lang="en-US" dirty="0" err="1"/>
              <a:t>tuturor</a:t>
            </a:r>
            <a:r>
              <a:rPr lang="en-US" dirty="0"/>
              <a:t> quiz-</a:t>
            </a:r>
            <a:r>
              <a:rPr lang="en-US" dirty="0" err="1"/>
              <a:t>urilor</a:t>
            </a:r>
            <a:r>
              <a:rPr lang="en-US" dirty="0"/>
              <a:t> </a:t>
            </a:r>
            <a:r>
              <a:rPr lang="en-US" dirty="0" err="1"/>
              <a:t>disponibile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materie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Comunicarea</a:t>
            </a:r>
            <a:r>
              <a:rPr lang="en-US" dirty="0"/>
              <a:t> cu alti </a:t>
            </a:r>
            <a:r>
              <a:rPr lang="en-US" dirty="0" err="1"/>
              <a:t>studenti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intermediul</a:t>
            </a:r>
            <a:r>
              <a:rPr lang="en-US" dirty="0"/>
              <a:t> chat-</a:t>
            </a:r>
            <a:r>
              <a:rPr lang="en-US" dirty="0" err="1"/>
              <a:t>ului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Aprobarea</a:t>
            </a:r>
            <a:r>
              <a:rPr lang="en-US" dirty="0"/>
              <a:t> </a:t>
            </a:r>
            <a:r>
              <a:rPr lang="en-US" dirty="0" err="1"/>
              <a:t>intrebarilor</a:t>
            </a:r>
            <a:r>
              <a:rPr lang="en-US" dirty="0"/>
              <a:t> </a:t>
            </a:r>
            <a:r>
              <a:rPr lang="en-US" dirty="0" err="1"/>
              <a:t>corecte</a:t>
            </a:r>
            <a:r>
              <a:rPr lang="en-US" dirty="0"/>
              <a:t> de </a:t>
            </a:r>
            <a:r>
              <a:rPr lang="en-US" dirty="0" err="1"/>
              <a:t>catre</a:t>
            </a:r>
            <a:r>
              <a:rPr lang="en-US" dirty="0"/>
              <a:t> </a:t>
            </a:r>
            <a:r>
              <a:rPr lang="en-US" dirty="0" err="1"/>
              <a:t>profesori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51D6CD-B58D-EBB5-8434-A4B3C840E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0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 dirty="0" err="1"/>
              <a:t>Prezentare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/>
          <a:lstStyle/>
          <a:p>
            <a:r>
              <a:rPr lang="en-US" dirty="0" err="1"/>
              <a:t>functionalitati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271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65F66-95F6-D762-8BC1-D9B04A78D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r>
              <a:rPr lang="en-US" dirty="0" err="1"/>
              <a:t>Transformare</a:t>
            </a:r>
            <a:r>
              <a:rPr lang="en-US" dirty="0"/>
              <a:t> pdf in 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6126E-28CB-D379-8D44-1F65D2D4FCFF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964354" y="3151554"/>
            <a:ext cx="3774587" cy="37237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Cu </a:t>
            </a:r>
            <a:r>
              <a:rPr lang="en-US" dirty="0" err="1"/>
              <a:t>ajutorul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tool de AI, </a:t>
            </a:r>
            <a:r>
              <a:rPr lang="en-US" dirty="0" err="1"/>
              <a:t>materialul</a:t>
            </a:r>
            <a:r>
              <a:rPr lang="en-US" dirty="0"/>
              <a:t> </a:t>
            </a:r>
            <a:r>
              <a:rPr lang="en-US" dirty="0" err="1"/>
              <a:t>introdus</a:t>
            </a:r>
            <a:r>
              <a:rPr lang="en-US" dirty="0"/>
              <a:t> de </a:t>
            </a:r>
            <a:r>
              <a:rPr lang="en-US" dirty="0" err="1"/>
              <a:t>utilizator</a:t>
            </a:r>
            <a:r>
              <a:rPr lang="en-US" dirty="0"/>
              <a:t> (in format PDF)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transformat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en-US" dirty="0"/>
              <a:t>-un quiz tip </a:t>
            </a:r>
            <a:r>
              <a:rPr lang="en-US" dirty="0" err="1"/>
              <a:t>grila</a:t>
            </a:r>
            <a:r>
              <a:rPr lang="en-US" dirty="0"/>
              <a:t> cu 4 </a:t>
            </a:r>
            <a:r>
              <a:rPr lang="en-US" dirty="0" err="1"/>
              <a:t>variante</a:t>
            </a:r>
            <a:r>
              <a:rPr lang="en-US" dirty="0"/>
              <a:t> de </a:t>
            </a:r>
            <a:r>
              <a:rPr lang="en-US" dirty="0" err="1"/>
              <a:t>raspuns</a:t>
            </a:r>
            <a:r>
              <a:rPr lang="en-US" dirty="0"/>
              <a:t>, </a:t>
            </a:r>
            <a:r>
              <a:rPr lang="en-US" dirty="0" err="1"/>
              <a:t>dintre</a:t>
            </a:r>
            <a:r>
              <a:rPr lang="en-US" dirty="0"/>
              <a:t> care 1 </a:t>
            </a:r>
            <a:r>
              <a:rPr lang="en-US" dirty="0" err="1"/>
              <a:t>corecta</a:t>
            </a:r>
            <a:r>
              <a:rPr lang="en-US" dirty="0"/>
              <a:t>.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534979A-693F-983A-D809-33D7F4A80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3336"/>
          <a:stretch/>
        </p:blipFill>
        <p:spPr>
          <a:xfrm>
            <a:off x="5232400" y="2318055"/>
            <a:ext cx="6315069" cy="3723753"/>
          </a:xfrm>
          <a:prstGeom prst="rect">
            <a:avLst/>
          </a:prstGeom>
          <a:noFill/>
        </p:spPr>
      </p:pic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37DEFF4-5CB4-0C59-C735-E1B98E6B8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24589"/>
      </p:ext>
    </p:extLst>
  </p:cSld>
  <p:clrMapOvr>
    <a:masterClrMapping/>
  </p:clrMapOvr>
  <p:transition spd="slow"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71A72-0BFA-75DD-761B-549183D4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r>
              <a:rPr lang="en-US" dirty="0" err="1"/>
              <a:t>Autoevaluare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quiz-</a:t>
            </a:r>
            <a:r>
              <a:rPr lang="en-US" dirty="0" err="1"/>
              <a:t>uri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C9EDE-16B7-4BF8-65F6-3122EA591B2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07038" y="3238178"/>
            <a:ext cx="3774587" cy="37237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La </a:t>
            </a:r>
            <a:r>
              <a:rPr lang="en-US" dirty="0" err="1"/>
              <a:t>finalul</a:t>
            </a:r>
            <a:r>
              <a:rPr lang="en-US" dirty="0"/>
              <a:t> quiz-</a:t>
            </a:r>
            <a:r>
              <a:rPr lang="en-US" dirty="0" err="1"/>
              <a:t>ului</a:t>
            </a:r>
            <a:r>
              <a:rPr lang="en-US" dirty="0"/>
              <a:t>, </a:t>
            </a:r>
            <a:r>
              <a:rPr lang="en-US" dirty="0" err="1"/>
              <a:t>utilizatorul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vedea</a:t>
            </a:r>
            <a:r>
              <a:rPr lang="en-US" dirty="0"/>
              <a:t> </a:t>
            </a:r>
            <a:r>
              <a:rPr lang="en-US" dirty="0" err="1"/>
              <a:t>scorul</a:t>
            </a:r>
            <a:r>
              <a:rPr lang="en-US" dirty="0"/>
              <a:t> </a:t>
            </a:r>
            <a:r>
              <a:rPr lang="en-US" dirty="0" err="1"/>
              <a:t>obtinut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raspunsurile</a:t>
            </a:r>
            <a:r>
              <a:rPr lang="en-US" dirty="0"/>
              <a:t> </a:t>
            </a:r>
            <a:r>
              <a:rPr lang="en-US" dirty="0" err="1"/>
              <a:t>corecte</a:t>
            </a:r>
            <a:r>
              <a:rPr lang="en-US" dirty="0"/>
              <a:t> la </a:t>
            </a:r>
            <a:r>
              <a:rPr lang="en-US" dirty="0" err="1"/>
              <a:t>intrebari</a:t>
            </a:r>
            <a:r>
              <a:rPr lang="en-US" dirty="0"/>
              <a:t>.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0CC7CDC-8635-D004-5B6F-89AFAAB92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450" y="2298391"/>
            <a:ext cx="6104512" cy="3723753"/>
          </a:xfrm>
          <a:prstGeom prst="rect">
            <a:avLst/>
          </a:prstGeom>
          <a:noFill/>
        </p:spPr>
      </p:pic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867036F4-E7F6-DA38-9767-A48C62005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65759"/>
      </p:ext>
    </p:extLst>
  </p:cSld>
  <p:clrMapOvr>
    <a:masterClrMapping/>
  </p:clrMapOvr>
  <p:transition spd="slow">
    <p:comb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F6C7A-E267-81DC-7799-BB21E6FCB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r>
              <a:rPr lang="en-US" dirty="0" err="1"/>
              <a:t>Vizualizare</a:t>
            </a:r>
            <a:r>
              <a:rPr lang="en-US" dirty="0"/>
              <a:t> </a:t>
            </a:r>
            <a:r>
              <a:rPr lang="en-US" dirty="0" err="1"/>
              <a:t>materii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quiz-</a:t>
            </a:r>
            <a:r>
              <a:rPr lang="en-US" dirty="0" err="1"/>
              <a:t>uri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A4991-FAE7-3D2B-BF8B-F3BFC4EA2327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75864" y="3429000"/>
            <a:ext cx="3774587" cy="37237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materie</a:t>
            </a:r>
            <a:r>
              <a:rPr lang="en-US" dirty="0"/>
              <a:t> in </a:t>
            </a:r>
            <a:r>
              <a:rPr lang="en-US" dirty="0" err="1"/>
              <a:t>parte</a:t>
            </a:r>
            <a:r>
              <a:rPr lang="en-US" dirty="0"/>
              <a:t>, </a:t>
            </a:r>
            <a:r>
              <a:rPr lang="en-US" dirty="0" err="1"/>
              <a:t>utilizatorul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vedea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quiz </a:t>
            </a:r>
            <a:r>
              <a:rPr lang="en-US" dirty="0" err="1"/>
              <a:t>asociat</a:t>
            </a:r>
            <a:r>
              <a:rPr lang="en-US" dirty="0"/>
              <a:t> </a:t>
            </a:r>
            <a:r>
              <a:rPr lang="en-US" dirty="0" err="1"/>
              <a:t>acesteia</a:t>
            </a:r>
            <a:r>
              <a:rPr lang="en-US" dirty="0"/>
              <a:t>.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3ED80EE-24B5-E8D2-ECC4-53C3406D81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2" b="-1"/>
          <a:stretch/>
        </p:blipFill>
        <p:spPr>
          <a:xfrm>
            <a:off x="4927600" y="2465539"/>
            <a:ext cx="6315069" cy="3723753"/>
          </a:xfrm>
          <a:prstGeom prst="rect">
            <a:avLst/>
          </a:prstGeom>
          <a:noFill/>
        </p:spPr>
      </p:pic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9BC76FA5-3908-0552-21F9-CBCEE7D42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98470"/>
      </p:ext>
    </p:extLst>
  </p:cSld>
  <p:clrMapOvr>
    <a:masterClrMapping/>
  </p:clrMapOvr>
  <p:transition spd="slow">
    <p:comb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D2165-1123-C101-ECF5-F75C82A9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r>
              <a:rPr lang="en-US" dirty="0" err="1"/>
              <a:t>Comunicare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intermediul</a:t>
            </a:r>
            <a:r>
              <a:rPr lang="en-US" dirty="0"/>
              <a:t> chat-</a:t>
            </a:r>
            <a:r>
              <a:rPr lang="en-US" dirty="0" err="1"/>
              <a:t>ului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A277E-4F9A-7B91-E579-43203A2FD47D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949331" y="3134247"/>
            <a:ext cx="3774587" cy="37237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err="1"/>
              <a:t>Utilizatorul</a:t>
            </a:r>
            <a:r>
              <a:rPr lang="en-US" dirty="0"/>
              <a:t> </a:t>
            </a:r>
            <a:r>
              <a:rPr lang="en-US" dirty="0" err="1"/>
              <a:t>beneficiaza</a:t>
            </a:r>
            <a:r>
              <a:rPr lang="en-US" dirty="0"/>
              <a:t> de un chat functional, </a:t>
            </a:r>
            <a:r>
              <a:rPr lang="en-US" dirty="0" err="1"/>
              <a:t>prin</a:t>
            </a:r>
            <a:r>
              <a:rPr lang="en-US" dirty="0"/>
              <a:t> care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comunica</a:t>
            </a:r>
            <a:r>
              <a:rPr lang="en-US" dirty="0"/>
              <a:t> cu </a:t>
            </a:r>
            <a:r>
              <a:rPr lang="en-US" dirty="0" err="1"/>
              <a:t>colegii</a:t>
            </a:r>
            <a:r>
              <a:rPr lang="en-US" dirty="0"/>
              <a:t> </a:t>
            </a:r>
            <a:r>
              <a:rPr lang="en-US" dirty="0" err="1"/>
              <a:t>acestuia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pregatire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eficienta</a:t>
            </a:r>
            <a:r>
              <a:rPr lang="en-US" dirty="0"/>
              <a:t>.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7D7872D-6B4A-8760-E7C2-794A1F1E88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938"/>
          <a:stretch/>
        </p:blipFill>
        <p:spPr>
          <a:xfrm>
            <a:off x="4927600" y="2465539"/>
            <a:ext cx="6315069" cy="3723753"/>
          </a:xfrm>
          <a:prstGeom prst="rect">
            <a:avLst/>
          </a:prstGeom>
          <a:noFill/>
        </p:spPr>
      </p:pic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17E8706D-5D7E-77E4-AEA8-20A1CE16D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66329"/>
      </p:ext>
    </p:extLst>
  </p:cSld>
  <p:clrMapOvr>
    <a:masterClrMapping/>
  </p:clrMapOvr>
  <p:transition spd="slow">
    <p:comb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D052B-554B-4C23-8CEA-2FD68A57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r>
              <a:rPr lang="en-US" dirty="0" err="1"/>
              <a:t>Aprobarea</a:t>
            </a:r>
            <a:r>
              <a:rPr lang="en-US" dirty="0"/>
              <a:t> </a:t>
            </a:r>
            <a:r>
              <a:rPr lang="en-US" dirty="0" err="1"/>
              <a:t>intrebarilor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0F547-31C3-D11F-B520-A24779B528C2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07038" y="3238178"/>
            <a:ext cx="3774587" cy="37237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intrebare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adaugata</a:t>
            </a:r>
            <a:r>
              <a:rPr lang="en-US" dirty="0"/>
              <a:t> de </a:t>
            </a:r>
            <a:r>
              <a:rPr lang="en-US" dirty="0" err="1"/>
              <a:t>catre</a:t>
            </a:r>
            <a:r>
              <a:rPr lang="en-US" dirty="0"/>
              <a:t> </a:t>
            </a:r>
            <a:r>
              <a:rPr lang="en-US" dirty="0" err="1"/>
              <a:t>admini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aprobata</a:t>
            </a:r>
            <a:r>
              <a:rPr lang="en-US" dirty="0"/>
              <a:t>, </a:t>
            </a:r>
            <a:r>
              <a:rPr lang="en-US" dirty="0" err="1"/>
              <a:t>impreuna</a:t>
            </a:r>
            <a:r>
              <a:rPr lang="en-US" dirty="0"/>
              <a:t> cu </a:t>
            </a:r>
            <a:r>
              <a:rPr lang="en-US" dirty="0" err="1"/>
              <a:t>raspunsul</a:t>
            </a:r>
            <a:r>
              <a:rPr lang="en-US" dirty="0"/>
              <a:t> </a:t>
            </a:r>
            <a:r>
              <a:rPr lang="en-US" dirty="0" err="1"/>
              <a:t>corect</a:t>
            </a:r>
            <a:r>
              <a:rPr lang="en-US" dirty="0"/>
              <a:t>, de </a:t>
            </a:r>
            <a:r>
              <a:rPr lang="en-US" dirty="0" err="1"/>
              <a:t>catre</a:t>
            </a:r>
            <a:r>
              <a:rPr lang="en-US" dirty="0"/>
              <a:t> </a:t>
            </a:r>
            <a:r>
              <a:rPr lang="en-US" dirty="0" err="1"/>
              <a:t>profesorii</a:t>
            </a:r>
            <a:r>
              <a:rPr lang="en-US" dirty="0"/>
              <a:t> </a:t>
            </a:r>
            <a:r>
              <a:rPr lang="en-US" dirty="0" err="1"/>
              <a:t>specializati</a:t>
            </a:r>
            <a:r>
              <a:rPr lang="en-US" dirty="0"/>
              <a:t> in </a:t>
            </a:r>
            <a:r>
              <a:rPr lang="en-US" dirty="0" err="1"/>
              <a:t>materia</a:t>
            </a:r>
            <a:r>
              <a:rPr lang="en-US" dirty="0"/>
              <a:t> </a:t>
            </a:r>
            <a:r>
              <a:rPr lang="en-US" dirty="0" err="1"/>
              <a:t>respectiva</a:t>
            </a:r>
            <a:r>
              <a:rPr lang="en-US" dirty="0"/>
              <a:t>.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51ED1DC-038D-C6BE-3BEB-7C20ACFD9D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3336"/>
          <a:stretch/>
        </p:blipFill>
        <p:spPr>
          <a:xfrm>
            <a:off x="4927600" y="2465539"/>
            <a:ext cx="6315069" cy="3723753"/>
          </a:xfrm>
          <a:prstGeom prst="rect">
            <a:avLst/>
          </a:prstGeom>
          <a:noFill/>
        </p:spPr>
      </p:pic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8BAE771C-0949-5DF2-337C-CA260E8DB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563863"/>
      </p:ext>
    </p:extLst>
  </p:cSld>
  <p:clrMapOvr>
    <a:masterClrMapping/>
  </p:clrMapOvr>
  <p:transition spd="slow">
    <p:comb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8" y="48178"/>
            <a:ext cx="11548261" cy="2733306"/>
          </a:xfrm>
        </p:spPr>
        <p:txBody>
          <a:bodyPr/>
          <a:lstStyle/>
          <a:p>
            <a:r>
              <a:rPr lang="en-US" dirty="0" err="1"/>
              <a:t>Procesul</a:t>
            </a:r>
            <a:r>
              <a:rPr lang="en-US" dirty="0"/>
              <a:t> de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7826" y="2983170"/>
            <a:ext cx="11562303" cy="2387865"/>
          </a:xfrm>
        </p:spPr>
        <p:txBody>
          <a:bodyPr/>
          <a:lstStyle/>
          <a:p>
            <a:r>
              <a:rPr lang="en-US" dirty="0" err="1"/>
              <a:t>Dezvoltare</a:t>
            </a:r>
            <a:r>
              <a:rPr lang="en-US" dirty="0"/>
              <a:t> </a:t>
            </a:r>
          </a:p>
          <a:p>
            <a:r>
              <a:rPr lang="en-US" dirty="0"/>
              <a:t>software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243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BB73C5-0AFC-1CEF-8017-54FD0D50A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E3170E-8BE3-F130-A768-42395DF575D6}"/>
              </a:ext>
            </a:extLst>
          </p:cNvPr>
          <p:cNvSpPr txBox="1"/>
          <p:nvPr/>
        </p:nvSpPr>
        <p:spPr>
          <a:xfrm>
            <a:off x="707923" y="1536174"/>
            <a:ext cx="10776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U</a:t>
            </a:r>
            <a:r>
              <a:rPr lang="en-US" sz="2000" dirty="0">
                <a:solidFill>
                  <a:schemeClr val="bg1"/>
                </a:solidFill>
                <a:effectLst/>
              </a:rPr>
              <a:t>ser stories , </a:t>
            </a:r>
            <a:r>
              <a:rPr lang="en-US" sz="2000" dirty="0">
                <a:solidFill>
                  <a:schemeClr val="bg1"/>
                </a:solidFill>
              </a:rPr>
              <a:t>B</a:t>
            </a:r>
            <a:r>
              <a:rPr lang="en-US" sz="2000" dirty="0">
                <a:solidFill>
                  <a:schemeClr val="bg1"/>
                </a:solidFill>
                <a:effectLst/>
              </a:rPr>
              <a:t>acklog creation  –&gt; </a:t>
            </a:r>
            <a:r>
              <a:rPr lang="en-US" sz="2000" dirty="0">
                <a:solidFill>
                  <a:schemeClr val="bg1"/>
                </a:solidFill>
                <a:effectLst/>
                <a:hlinkClick r:id="rId2"/>
              </a:rPr>
              <a:t>AICI</a:t>
            </a:r>
            <a:endParaRPr lang="en-US" sz="2000" dirty="0">
              <a:solidFill>
                <a:schemeClr val="bg1"/>
              </a:solidFill>
              <a:effectLst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000" dirty="0" err="1">
                <a:solidFill>
                  <a:schemeClr val="bg1"/>
                </a:solidFill>
              </a:rPr>
              <a:t>D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iagrame</a:t>
            </a:r>
            <a:r>
              <a:rPr lang="en-US" sz="2000" dirty="0">
                <a:solidFill>
                  <a:schemeClr val="bg1"/>
                </a:solidFill>
                <a:effectLst/>
              </a:rPr>
              <a:t>  –&gt; </a:t>
            </a:r>
            <a:r>
              <a:rPr lang="en-US" sz="2000" dirty="0">
                <a:solidFill>
                  <a:schemeClr val="bg1"/>
                </a:solidFill>
                <a:effectLst/>
                <a:hlinkClick r:id="rId2"/>
              </a:rPr>
              <a:t>AICI</a:t>
            </a:r>
            <a:endParaRPr lang="en-US" sz="2000" dirty="0">
              <a:solidFill>
                <a:schemeClr val="bg1"/>
              </a:solidFill>
              <a:effectLst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S</a:t>
            </a:r>
            <a:r>
              <a:rPr lang="en-US" sz="2000" dirty="0">
                <a:solidFill>
                  <a:schemeClr val="bg1"/>
                </a:solidFill>
                <a:effectLst/>
              </a:rPr>
              <a:t>ource control cu git  –&gt; tot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proiectul</a:t>
            </a:r>
            <a:r>
              <a:rPr lang="en-US" sz="2000" dirty="0">
                <a:solidFill>
                  <a:schemeClr val="bg1"/>
                </a:solidFill>
                <a:effectLst/>
              </a:rPr>
              <a:t> se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află</a:t>
            </a:r>
            <a:r>
              <a:rPr lang="en-US" sz="2000" dirty="0">
                <a:solidFill>
                  <a:schemeClr val="bg1"/>
                </a:solidFill>
                <a:effectLst/>
              </a:rPr>
              <a:t> pe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github</a:t>
            </a:r>
            <a:r>
              <a:rPr lang="en-US" sz="2000" dirty="0">
                <a:solidFill>
                  <a:schemeClr val="bg1"/>
                </a:solidFill>
                <a:effectLst/>
              </a:rPr>
              <a:t>, commit-urile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și</a:t>
            </a:r>
            <a:r>
              <a:rPr lang="en-US" sz="2000" dirty="0">
                <a:solidFill>
                  <a:schemeClr val="bg1"/>
                </a:solidFill>
                <a:effectLst/>
              </a:rPr>
              <a:t> branch-urile se pot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vedea</a:t>
            </a:r>
            <a:r>
              <a:rPr lang="en-US" sz="2000" dirty="0">
                <a:solidFill>
                  <a:schemeClr val="bg1"/>
                </a:solidFill>
                <a:effectLst/>
              </a:rPr>
              <a:t> pe </a:t>
            </a:r>
            <a:r>
              <a:rPr lang="en-US" sz="2000" dirty="0" err="1">
                <a:solidFill>
                  <a:schemeClr val="bg1"/>
                </a:solidFill>
                <a:effectLst/>
                <a:hlinkClick r:id="rId3"/>
              </a:rPr>
              <a:t>pagina</a:t>
            </a:r>
            <a:r>
              <a:rPr lang="en-US" sz="2000" dirty="0">
                <a:solidFill>
                  <a:schemeClr val="bg1"/>
                </a:solidFill>
                <a:effectLst/>
                <a:hlinkClick r:id="rId3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hlinkClick r:id="rId3"/>
              </a:rPr>
              <a:t>principală</a:t>
            </a:r>
            <a:endParaRPr lang="en-US" sz="2000" dirty="0">
              <a:solidFill>
                <a:schemeClr val="bg1"/>
              </a:solidFill>
              <a:effectLst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T</a:t>
            </a:r>
            <a:r>
              <a:rPr lang="en-US" sz="2000" dirty="0">
                <a:solidFill>
                  <a:schemeClr val="bg1"/>
                </a:solidFill>
                <a:effectLst/>
              </a:rPr>
              <a:t>este automate  –&gt; in </a:t>
            </a:r>
            <a:r>
              <a:rPr lang="en-US" sz="2000" dirty="0" err="1">
                <a:solidFill>
                  <a:schemeClr val="bg1"/>
                </a:solidFill>
                <a:effectLst/>
                <a:hlinkClick r:id="rId4"/>
              </a:rPr>
              <a:t>folderul</a:t>
            </a:r>
            <a:r>
              <a:rPr lang="en-US" sz="2000" dirty="0">
                <a:solidFill>
                  <a:schemeClr val="bg1"/>
                </a:solidFill>
                <a:effectLst/>
                <a:hlinkClick r:id="rId4"/>
              </a:rPr>
              <a:t> de teste</a:t>
            </a:r>
            <a:endParaRPr lang="en-US" sz="2000" dirty="0">
              <a:solidFill>
                <a:schemeClr val="bg1"/>
              </a:solidFill>
              <a:effectLst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effectLst/>
              </a:rPr>
              <a:t>Bug reporting  –&gt; </a:t>
            </a:r>
            <a:r>
              <a:rPr lang="en-US" sz="2000" dirty="0">
                <a:solidFill>
                  <a:schemeClr val="bg1"/>
                </a:solidFill>
              </a:rPr>
              <a:t>I</a:t>
            </a:r>
            <a:r>
              <a:rPr lang="en-US" sz="2000" dirty="0">
                <a:solidFill>
                  <a:schemeClr val="bg1"/>
                </a:solidFill>
                <a:effectLst/>
                <a:hlinkClick r:id="rId5"/>
              </a:rPr>
              <a:t>ssues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si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P</a:t>
            </a:r>
            <a:r>
              <a:rPr lang="en-US" sz="2000" dirty="0">
                <a:solidFill>
                  <a:schemeClr val="bg1"/>
                </a:solidFill>
                <a:effectLst/>
                <a:hlinkClick r:id="rId6"/>
              </a:rPr>
              <a:t>ull </a:t>
            </a:r>
            <a:r>
              <a:rPr lang="en-US" sz="2000" dirty="0">
                <a:solidFill>
                  <a:schemeClr val="bg1"/>
                </a:solidFill>
                <a:hlinkClick r:id="rId6"/>
              </a:rPr>
              <a:t>R</a:t>
            </a:r>
            <a:r>
              <a:rPr lang="en-US" sz="2000" dirty="0">
                <a:solidFill>
                  <a:schemeClr val="bg1"/>
                </a:solidFill>
                <a:effectLst/>
                <a:hlinkClick r:id="rId6"/>
              </a:rPr>
              <a:t>equests</a:t>
            </a:r>
            <a:endParaRPr lang="en-US" sz="2000" dirty="0">
              <a:solidFill>
                <a:schemeClr val="bg1"/>
              </a:solidFill>
              <a:effectLst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effectLst/>
              </a:rPr>
              <a:t>Refactoring, Code standards –&gt; s-au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respectat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standardele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invatate</a:t>
            </a:r>
            <a:r>
              <a:rPr lang="en-US" sz="2000" dirty="0">
                <a:solidFill>
                  <a:schemeClr val="bg1"/>
                </a:solidFill>
                <a:effectLst/>
              </a:rPr>
              <a:t> in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cursul</a:t>
            </a:r>
            <a:r>
              <a:rPr lang="en-US" sz="2000" dirty="0">
                <a:solidFill>
                  <a:schemeClr val="bg1"/>
                </a:solidFill>
                <a:effectLst/>
              </a:rPr>
              <a:t> de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Dezvoltarea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Aplicatiilor</a:t>
            </a:r>
            <a:r>
              <a:rPr lang="en-US" sz="2000" dirty="0">
                <a:solidFill>
                  <a:schemeClr val="bg1"/>
                </a:solidFill>
                <a:effectLst/>
              </a:rPr>
              <a:t> Web din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Semestrul</a:t>
            </a:r>
            <a:r>
              <a:rPr lang="en-US" sz="2000" dirty="0">
                <a:solidFill>
                  <a:schemeClr val="bg1"/>
                </a:solidFill>
                <a:effectLst/>
              </a:rPr>
              <a:t> I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000" dirty="0" err="1">
                <a:solidFill>
                  <a:schemeClr val="bg1"/>
                </a:solidFill>
              </a:rPr>
              <a:t>C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omentarii</a:t>
            </a:r>
            <a:r>
              <a:rPr lang="en-US" sz="2000" dirty="0">
                <a:solidFill>
                  <a:schemeClr val="bg1"/>
                </a:solidFill>
                <a:effectLst/>
              </a:rPr>
              <a:t> cod  –&gt;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acestea</a:t>
            </a:r>
            <a:r>
              <a:rPr lang="en-US" sz="2000" dirty="0">
                <a:solidFill>
                  <a:schemeClr val="bg1"/>
                </a:solidFill>
                <a:effectLst/>
              </a:rPr>
              <a:t> sunt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vizibile</a:t>
            </a:r>
            <a:r>
              <a:rPr lang="en-US" sz="2000" dirty="0">
                <a:solidFill>
                  <a:schemeClr val="bg1"/>
                </a:solidFill>
                <a:effectLst/>
              </a:rPr>
              <a:t> in </a:t>
            </a:r>
            <a:r>
              <a:rPr lang="en-US" sz="2000" dirty="0" err="1">
                <a:solidFill>
                  <a:schemeClr val="bg1"/>
                </a:solidFill>
              </a:rPr>
              <a:t>partile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importante</a:t>
            </a:r>
            <a:r>
              <a:rPr lang="en-US" sz="2000" dirty="0">
                <a:solidFill>
                  <a:schemeClr val="bg1"/>
                </a:solidFill>
              </a:rPr>
              <a:t> ale </a:t>
            </a:r>
            <a:r>
              <a:rPr lang="en-US" sz="2000" dirty="0" err="1">
                <a:solidFill>
                  <a:schemeClr val="bg1"/>
                </a:solidFill>
                <a:hlinkClick r:id="rId3"/>
              </a:rPr>
              <a:t>proiectului</a:t>
            </a:r>
            <a:endParaRPr lang="en-US" sz="2000" dirty="0">
              <a:solidFill>
                <a:schemeClr val="bg1"/>
              </a:solidFill>
              <a:effectLst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D</a:t>
            </a:r>
            <a:r>
              <a:rPr lang="en-US" sz="2000" dirty="0">
                <a:solidFill>
                  <a:schemeClr val="bg1"/>
                </a:solidFill>
                <a:effectLst/>
              </a:rPr>
              <a:t>esign </a:t>
            </a:r>
            <a:r>
              <a:rPr lang="en-US" sz="2000" dirty="0">
                <a:solidFill>
                  <a:schemeClr val="bg1"/>
                </a:solidFill>
              </a:rPr>
              <a:t>P</a:t>
            </a:r>
            <a:r>
              <a:rPr lang="en-US" sz="2000" dirty="0">
                <a:solidFill>
                  <a:schemeClr val="bg1"/>
                </a:solidFill>
                <a:effectLst/>
              </a:rPr>
              <a:t>atterns –&gt; am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folosit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arhitectura</a:t>
            </a:r>
            <a:r>
              <a:rPr lang="en-US" sz="2000" dirty="0">
                <a:solidFill>
                  <a:schemeClr val="bg1"/>
                </a:solidFill>
                <a:effectLst/>
              </a:rPr>
              <a:t> MVC (Model – View – Controller), care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poate</a:t>
            </a:r>
            <a:r>
              <a:rPr lang="en-US" sz="2000" dirty="0">
                <a:solidFill>
                  <a:schemeClr val="bg1"/>
                </a:solidFill>
                <a:effectLst/>
              </a:rPr>
              <a:t> fi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observata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dirty="0">
                <a:solidFill>
                  <a:schemeClr val="bg1"/>
                </a:solidFill>
                <a:effectLst/>
                <a:hlinkClick r:id="rId7"/>
              </a:rPr>
              <a:t>AICI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000" dirty="0" err="1">
                <a:solidFill>
                  <a:schemeClr val="bg1"/>
                </a:solidFill>
              </a:rPr>
              <a:t>F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olosirea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unui</a:t>
            </a:r>
            <a:r>
              <a:rPr lang="en-US" sz="2000" dirty="0">
                <a:solidFill>
                  <a:schemeClr val="bg1"/>
                </a:solidFill>
                <a:effectLst/>
              </a:rPr>
              <a:t> tool de AI care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ajuta</a:t>
            </a:r>
            <a:r>
              <a:rPr lang="en-US" sz="2000" dirty="0">
                <a:solidFill>
                  <a:schemeClr val="bg1"/>
                </a:solidFill>
                <a:effectLst/>
              </a:rPr>
              <a:t> in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timpul</a:t>
            </a: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</a:rPr>
              <a:t>dezvoltarii</a:t>
            </a:r>
            <a:r>
              <a:rPr lang="en-US" sz="2000" dirty="0">
                <a:solidFill>
                  <a:schemeClr val="bg1"/>
                </a:solidFill>
                <a:effectLst/>
              </a:rPr>
              <a:t> software </a:t>
            </a:r>
            <a:r>
              <a:rPr lang="en-US" sz="1800" dirty="0">
                <a:solidFill>
                  <a:schemeClr val="bg1"/>
                </a:solidFill>
                <a:effectLst/>
              </a:rPr>
              <a:t>–&gt; </a:t>
            </a:r>
            <a:r>
              <a:rPr lang="en-US" sz="1800" dirty="0">
                <a:solidFill>
                  <a:schemeClr val="bg1"/>
                </a:solidFill>
                <a:effectLst/>
                <a:hlinkClick r:id="rId8"/>
              </a:rPr>
              <a:t>AICI</a:t>
            </a:r>
            <a:r>
              <a:rPr lang="en-US" sz="1800" dirty="0">
                <a:solidFill>
                  <a:schemeClr val="bg1"/>
                </a:solidFill>
                <a:effectLst/>
              </a:rPr>
              <a:t> + </a:t>
            </a:r>
            <a:r>
              <a:rPr lang="en-US" sz="1800" dirty="0" err="1">
                <a:solidFill>
                  <a:schemeClr val="bg1"/>
                </a:solidFill>
                <a:effectLst/>
              </a:rPr>
              <a:t>Github</a:t>
            </a:r>
            <a:r>
              <a:rPr lang="en-US" sz="1800" dirty="0">
                <a:solidFill>
                  <a:schemeClr val="bg1"/>
                </a:solidFill>
                <a:effectLst/>
              </a:rPr>
              <a:t> Copilot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5406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86C09-B423-F6CA-CF98-9A5E06629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Feature-</a:t>
            </a:r>
            <a:r>
              <a:rPr lang="en-US" dirty="0" err="1"/>
              <a:t>uri</a:t>
            </a:r>
            <a:r>
              <a:rPr lang="en-US" dirty="0"/>
              <a:t> </a:t>
            </a:r>
            <a:r>
              <a:rPr lang="en-US" dirty="0" err="1"/>
              <a:t>viitoare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E9416-52F7-FB7F-6992-109EB6F6E910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pPr marL="342900" indent="-342900" algn="just">
              <a:buFont typeface="+mj-lt"/>
              <a:buAutoNum type="arabicPeriod"/>
            </a:pPr>
            <a:r>
              <a:rPr lang="en-US" dirty="0" err="1"/>
              <a:t>Dezvoltarea</a:t>
            </a:r>
            <a:r>
              <a:rPr lang="en-US" dirty="0"/>
              <a:t> </a:t>
            </a:r>
            <a:r>
              <a:rPr lang="en-US" dirty="0" err="1"/>
              <a:t>modului</a:t>
            </a:r>
            <a:r>
              <a:rPr lang="en-US" dirty="0"/>
              <a:t> de </a:t>
            </a:r>
            <a:r>
              <a:rPr lang="en-US" dirty="0" err="1"/>
              <a:t>joc</a:t>
            </a:r>
            <a:r>
              <a:rPr lang="en-US" dirty="0"/>
              <a:t> multiplayer </a:t>
            </a:r>
            <a:r>
              <a:rPr lang="en-US" dirty="0" err="1"/>
              <a:t>pentru</a:t>
            </a:r>
            <a:r>
              <a:rPr lang="en-US" dirty="0"/>
              <a:t> a integra quiz-</a:t>
            </a:r>
            <a:r>
              <a:rPr lang="en-US" dirty="0" err="1"/>
              <a:t>uri</a:t>
            </a:r>
            <a:endParaRPr lang="en-US" dirty="0"/>
          </a:p>
          <a:p>
            <a:pPr marL="342900" indent="-342900" algn="just">
              <a:buFont typeface="+mj-lt"/>
              <a:buAutoNum type="arabicPeriod"/>
            </a:pPr>
            <a:r>
              <a:rPr lang="it-IT" dirty="0"/>
              <a:t>Generarea de statistici din răspunsurile la quiz-uri pentru profesori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it-IT" dirty="0"/>
              <a:t>Adaugarea optiunii de creare a unei camere de quiz-uri pentru profesori</a:t>
            </a:r>
            <a:endParaRPr lang="en-US" dirty="0"/>
          </a:p>
          <a:p>
            <a:pPr marL="342900" indent="-342900" algn="just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D3AFB-4258-44D3-D8C9-900E261C8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106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3097848"/>
            <a:ext cx="4466504" cy="3405187"/>
          </a:xfrm>
        </p:spPr>
        <p:txBody>
          <a:bodyPr anchor="t"/>
          <a:lstStyle/>
          <a:p>
            <a:r>
              <a:rPr lang="en-US" dirty="0" err="1"/>
              <a:t>Descriere</a:t>
            </a:r>
            <a:r>
              <a:rPr lang="en-US" dirty="0"/>
              <a:t> </a:t>
            </a:r>
            <a:r>
              <a:rPr lang="en-US" dirty="0" err="1"/>
              <a:t>generala</a:t>
            </a:r>
            <a:endParaRPr lang="en-US" dirty="0"/>
          </a:p>
          <a:p>
            <a:r>
              <a:rPr lang="en-US" dirty="0"/>
              <a:t>Backlog</a:t>
            </a:r>
          </a:p>
          <a:p>
            <a:r>
              <a:rPr lang="en-US" dirty="0"/>
              <a:t>Features</a:t>
            </a:r>
          </a:p>
          <a:p>
            <a:r>
              <a:rPr lang="en-US" dirty="0" err="1"/>
              <a:t>Prezentare</a:t>
            </a:r>
            <a:r>
              <a:rPr lang="en-US" dirty="0"/>
              <a:t> </a:t>
            </a:r>
            <a:r>
              <a:rPr lang="en-US" dirty="0" err="1"/>
              <a:t>functionalitati</a:t>
            </a:r>
            <a:endParaRPr lang="en-US" dirty="0"/>
          </a:p>
          <a:p>
            <a:r>
              <a:rPr lang="en-US" dirty="0" err="1"/>
              <a:t>Procesul</a:t>
            </a:r>
            <a:r>
              <a:rPr lang="en-US" dirty="0"/>
              <a:t> de </a:t>
            </a:r>
            <a:r>
              <a:rPr lang="en-US" dirty="0" err="1"/>
              <a:t>dezvoltare</a:t>
            </a:r>
            <a:r>
              <a:rPr lang="en-US" dirty="0"/>
              <a:t> software</a:t>
            </a:r>
          </a:p>
          <a:p>
            <a:r>
              <a:rPr lang="en-US" dirty="0"/>
              <a:t>Feature-</a:t>
            </a:r>
            <a:r>
              <a:rPr lang="en-US" dirty="0" err="1"/>
              <a:t>uri</a:t>
            </a:r>
            <a:r>
              <a:rPr lang="en-US" dirty="0"/>
              <a:t> </a:t>
            </a:r>
            <a:r>
              <a:rPr lang="en-US" dirty="0" err="1"/>
              <a:t>viitoare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E5F2E56-9F77-E1C2-EC04-EA959822CA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2095" y="2921803"/>
            <a:ext cx="4413250" cy="2752725"/>
          </a:xfrm>
        </p:spPr>
        <p:txBody>
          <a:bodyPr/>
          <a:lstStyle/>
          <a:p>
            <a:r>
              <a:rPr lang="en-US" dirty="0" err="1"/>
              <a:t>Bivol</a:t>
            </a:r>
            <a:r>
              <a:rPr lang="en-US" dirty="0"/>
              <a:t> Mihai</a:t>
            </a:r>
          </a:p>
          <a:p>
            <a:r>
              <a:rPr lang="en-US" dirty="0" err="1"/>
              <a:t>Bobic</a:t>
            </a:r>
            <a:r>
              <a:rPr lang="en-US" dirty="0"/>
              <a:t> </a:t>
            </a:r>
            <a:r>
              <a:rPr lang="en-US" dirty="0" err="1"/>
              <a:t>Teona</a:t>
            </a:r>
            <a:r>
              <a:rPr lang="en-US" dirty="0"/>
              <a:t>-Christiana</a:t>
            </a:r>
          </a:p>
          <a:p>
            <a:r>
              <a:rPr lang="en-US" dirty="0"/>
              <a:t>Dobrin </a:t>
            </a:r>
            <a:r>
              <a:rPr lang="en-US" dirty="0" err="1"/>
              <a:t>Ionut</a:t>
            </a:r>
            <a:r>
              <a:rPr lang="en-US" dirty="0"/>
              <a:t>-Alexandru</a:t>
            </a:r>
          </a:p>
          <a:p>
            <a:r>
              <a:rPr lang="en-US" dirty="0" err="1"/>
              <a:t>Sirbu</a:t>
            </a:r>
            <a:r>
              <a:rPr lang="en-US" dirty="0"/>
              <a:t> Iulia-Georgiana</a:t>
            </a:r>
          </a:p>
          <a:p>
            <a:r>
              <a:rPr lang="en-US" dirty="0" err="1"/>
              <a:t>Zugravu</a:t>
            </a:r>
            <a:r>
              <a:rPr lang="en-US" dirty="0"/>
              <a:t> Alexandra-Daniela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B87A32-ED04-1E7B-8303-B2009D342B66}"/>
              </a:ext>
            </a:extLst>
          </p:cNvPr>
          <p:cNvSpPr txBox="1"/>
          <p:nvPr/>
        </p:nvSpPr>
        <p:spPr>
          <a:xfrm>
            <a:off x="3427729" y="2311067"/>
            <a:ext cx="3829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Team </a:t>
            </a:r>
            <a:r>
              <a:rPr lang="en-US" sz="1600" dirty="0" err="1">
                <a:solidFill>
                  <a:schemeClr val="bg1"/>
                </a:solidFill>
              </a:rPr>
              <a:t>FMInatorii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EFE388-CD0B-9671-4D4E-D6D8004C8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047" y="1008486"/>
            <a:ext cx="4960830" cy="2785158"/>
          </a:xfrm>
        </p:spPr>
        <p:txBody>
          <a:bodyPr/>
          <a:lstStyle/>
          <a:p>
            <a:r>
              <a:rPr lang="en-US" dirty="0" err="1"/>
              <a:t>Generala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4" y="2599712"/>
            <a:ext cx="4958081" cy="2387865"/>
          </a:xfrm>
        </p:spPr>
        <p:txBody>
          <a:bodyPr/>
          <a:lstStyle/>
          <a:p>
            <a:r>
              <a:rPr lang="en-US" dirty="0" err="1"/>
              <a:t>Descriere</a:t>
            </a:r>
            <a:endParaRPr lang="en-US" dirty="0"/>
          </a:p>
        </p:txBody>
      </p:sp>
      <p:pic>
        <p:nvPicPr>
          <p:cNvPr id="8" name="Picture Placeholder 7" descr="A blue and purple spirals">
            <a:extLst>
              <a:ext uri="{FF2B5EF4-FFF2-40B4-BE49-F238E27FC236}">
                <a16:creationId xmlns:a16="http://schemas.microsoft.com/office/drawing/2014/main" id="{E1DBD4C7-D952-4426-40FD-8799F80F82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" b="31"/>
          <a:stretch/>
        </p:blipFill>
        <p:spPr>
          <a:xfrm>
            <a:off x="6497638" y="336550"/>
            <a:ext cx="5322887" cy="6184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6EA54-3083-FB0D-9011-2353791B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744B5A-C647-733E-36F5-C359A399A9DC}"/>
              </a:ext>
            </a:extLst>
          </p:cNvPr>
          <p:cNvSpPr txBox="1"/>
          <p:nvPr/>
        </p:nvSpPr>
        <p:spPr>
          <a:xfrm>
            <a:off x="7222106" y="1895070"/>
            <a:ext cx="41885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</a:rPr>
              <a:t>FMInatorul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este</a:t>
            </a:r>
            <a:r>
              <a:rPr lang="en-US" dirty="0">
                <a:solidFill>
                  <a:schemeClr val="bg1"/>
                </a:solidFill>
              </a:rPr>
              <a:t> o </a:t>
            </a:r>
            <a:r>
              <a:rPr lang="en-US" dirty="0" err="1">
                <a:solidFill>
                  <a:schemeClr val="bg1"/>
                </a:solidFill>
              </a:rPr>
              <a:t>aplicatie</a:t>
            </a:r>
            <a:r>
              <a:rPr lang="en-US" dirty="0">
                <a:solidFill>
                  <a:schemeClr val="bg1"/>
                </a:solidFill>
              </a:rPr>
              <a:t> web </a:t>
            </a:r>
            <a:r>
              <a:rPr lang="en-US" dirty="0" err="1">
                <a:solidFill>
                  <a:schemeClr val="bg1"/>
                </a:solidFill>
              </a:rPr>
              <a:t>dezvoltata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pentru</a:t>
            </a:r>
            <a:r>
              <a:rPr lang="en-US" dirty="0">
                <a:solidFill>
                  <a:schemeClr val="bg1"/>
                </a:solidFill>
              </a:rPr>
              <a:t> a </a:t>
            </a:r>
            <a:r>
              <a:rPr lang="en-US" dirty="0" err="1">
                <a:solidFill>
                  <a:schemeClr val="bg1"/>
                </a:solidFill>
              </a:rPr>
              <a:t>ajuta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studentii</a:t>
            </a:r>
            <a:r>
              <a:rPr lang="en-US" dirty="0">
                <a:solidFill>
                  <a:schemeClr val="bg1"/>
                </a:solidFill>
              </a:rPr>
              <a:t> in </a:t>
            </a:r>
            <a:r>
              <a:rPr lang="en-US" dirty="0" err="1">
                <a:solidFill>
                  <a:schemeClr val="bg1"/>
                </a:solidFill>
              </a:rPr>
              <a:t>timpul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facultatii</a:t>
            </a:r>
            <a:r>
              <a:rPr lang="en-US" dirty="0">
                <a:solidFill>
                  <a:schemeClr val="bg1"/>
                </a:solidFill>
              </a:rPr>
              <a:t> ca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capete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cunostinte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despre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materiile</a:t>
            </a:r>
            <a:r>
              <a:rPr lang="en-US" dirty="0">
                <a:solidFill>
                  <a:schemeClr val="bg1"/>
                </a:solidFill>
              </a:rPr>
              <a:t> predate. </a:t>
            </a:r>
          </a:p>
          <a:p>
            <a:pPr algn="just"/>
            <a:r>
              <a:rPr lang="en-US" dirty="0" err="1">
                <a:solidFill>
                  <a:schemeClr val="bg1"/>
                </a:solidFill>
              </a:rPr>
              <a:t>Aceasta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este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construita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stil</a:t>
            </a:r>
            <a:r>
              <a:rPr lang="en-US" dirty="0">
                <a:solidFill>
                  <a:schemeClr val="bg1"/>
                </a:solidFill>
              </a:rPr>
              <a:t> quiz, </a:t>
            </a:r>
            <a:r>
              <a:rPr lang="en-US" dirty="0" err="1">
                <a:solidFill>
                  <a:schemeClr val="bg1"/>
                </a:solidFill>
              </a:rPr>
              <a:t>incurajand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competitia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intre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studenti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poate</a:t>
            </a:r>
            <a:r>
              <a:rPr lang="en-US" dirty="0">
                <a:solidFill>
                  <a:schemeClr val="bg1"/>
                </a:solidFill>
              </a:rPr>
              <a:t> fi </a:t>
            </a:r>
            <a:r>
              <a:rPr lang="en-US" dirty="0" err="1">
                <a:solidFill>
                  <a:schemeClr val="bg1"/>
                </a:solidFill>
              </a:rPr>
              <a:t>folosita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si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profesori</a:t>
            </a:r>
            <a:r>
              <a:rPr lang="en-US" dirty="0">
                <a:solidFill>
                  <a:schemeClr val="bg1"/>
                </a:solidFill>
              </a:rPr>
              <a:t> ca o </a:t>
            </a:r>
            <a:r>
              <a:rPr lang="en-US" dirty="0" err="1">
                <a:solidFill>
                  <a:schemeClr val="bg1"/>
                </a:solidFill>
              </a:rPr>
              <a:t>autoevaluare</a:t>
            </a:r>
            <a:r>
              <a:rPr lang="en-US" dirty="0">
                <a:solidFill>
                  <a:schemeClr val="bg1"/>
                </a:solidFill>
              </a:rPr>
              <a:t> a </a:t>
            </a:r>
            <a:r>
              <a:rPr lang="en-US" dirty="0" err="1">
                <a:solidFill>
                  <a:schemeClr val="bg1"/>
                </a:solidFill>
              </a:rPr>
              <a:t>materiei</a:t>
            </a:r>
            <a:r>
              <a:rPr lang="en-US" dirty="0">
                <a:solidFill>
                  <a:schemeClr val="bg1"/>
                </a:solidFill>
              </a:rPr>
              <a:t>. </a:t>
            </a:r>
          </a:p>
          <a:p>
            <a:pPr algn="just"/>
            <a:r>
              <a:rPr lang="en-US" dirty="0" err="1">
                <a:solidFill>
                  <a:schemeClr val="bg1"/>
                </a:solidFill>
              </a:rPr>
              <a:t>Materialele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folosite</a:t>
            </a:r>
            <a:r>
              <a:rPr lang="en-US" dirty="0">
                <a:solidFill>
                  <a:schemeClr val="bg1"/>
                </a:solidFill>
              </a:rPr>
              <a:t> in </a:t>
            </a:r>
            <a:r>
              <a:rPr lang="en-US" dirty="0" err="1">
                <a:solidFill>
                  <a:schemeClr val="bg1"/>
                </a:solidFill>
              </a:rPr>
              <a:t>cadrul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aplicatiei</a:t>
            </a:r>
            <a:r>
              <a:rPr lang="en-US" dirty="0">
                <a:solidFill>
                  <a:schemeClr val="bg1"/>
                </a:solidFill>
              </a:rPr>
              <a:t> sunt </a:t>
            </a:r>
            <a:r>
              <a:rPr lang="en-US" dirty="0" err="1">
                <a:solidFill>
                  <a:schemeClr val="bg1"/>
                </a:solidFill>
              </a:rPr>
              <a:t>prelucrate</a:t>
            </a:r>
            <a:r>
              <a:rPr lang="en-US" dirty="0">
                <a:solidFill>
                  <a:schemeClr val="bg1"/>
                </a:solidFill>
              </a:rPr>
              <a:t> cu </a:t>
            </a:r>
            <a:r>
              <a:rPr lang="en-US" dirty="0" err="1">
                <a:solidFill>
                  <a:schemeClr val="bg1"/>
                </a:solidFill>
              </a:rPr>
              <a:t>ajutorul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unui</a:t>
            </a:r>
            <a:r>
              <a:rPr lang="en-US" dirty="0">
                <a:solidFill>
                  <a:schemeClr val="bg1"/>
                </a:solidFill>
              </a:rPr>
              <a:t> AI, </a:t>
            </a:r>
            <a:r>
              <a:rPr lang="en-US" dirty="0" err="1">
                <a:solidFill>
                  <a:schemeClr val="bg1"/>
                </a:solidFill>
              </a:rPr>
              <a:t>antrenat</a:t>
            </a:r>
            <a:r>
              <a:rPr lang="en-US" dirty="0">
                <a:solidFill>
                  <a:schemeClr val="bg1"/>
                </a:solidFill>
              </a:rPr>
              <a:t> , care </a:t>
            </a:r>
            <a:r>
              <a:rPr lang="en-US" dirty="0" err="1">
                <a:solidFill>
                  <a:schemeClr val="bg1"/>
                </a:solidFill>
              </a:rPr>
              <a:t>sumarizeaza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creeaza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intrebari</a:t>
            </a:r>
            <a:r>
              <a:rPr lang="en-US" dirty="0">
                <a:solidFill>
                  <a:schemeClr val="bg1"/>
                </a:solidFill>
              </a:rPr>
              <a:t> de tip quiz.</a:t>
            </a:r>
          </a:p>
        </p:txBody>
      </p:sp>
    </p:spTree>
    <p:extLst>
      <p:ext uri="{BB962C8B-B14F-4D97-AF65-F5344CB8AC3E}">
        <p14:creationId xmlns:p14="http://schemas.microsoft.com/office/powerpoint/2010/main" val="598144966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 dirty="0"/>
              <a:t>The Power of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/>
          <a:lstStyle/>
          <a:p>
            <a:r>
              <a:rPr lang="en-US" dirty="0"/>
              <a:t>Backlog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175D3-F3DC-695F-474B-346EDCA5D60F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07038" y="2465539"/>
            <a:ext cx="10588549" cy="3723753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/>
              <a:t>User stories </a:t>
            </a:r>
            <a:r>
              <a:rPr lang="en-US" sz="1200" dirty="0" err="1"/>
              <a:t>pentru</a:t>
            </a:r>
            <a:r>
              <a:rPr lang="en-US" sz="1200" dirty="0"/>
              <a:t> </a:t>
            </a:r>
            <a:r>
              <a:rPr lang="en-US" sz="1200" dirty="0" err="1"/>
              <a:t>Mirel</a:t>
            </a:r>
            <a:r>
              <a:rPr lang="en-US" sz="1200" dirty="0"/>
              <a:t>(student):</a:t>
            </a:r>
          </a:p>
          <a:p>
            <a:r>
              <a:rPr lang="en-US" sz="1200" dirty="0"/>
              <a:t>Ca student, am </a:t>
            </a:r>
            <a:r>
              <a:rPr lang="en-US" sz="1200" dirty="0" err="1"/>
              <a:t>nevoie</a:t>
            </a:r>
            <a:r>
              <a:rPr lang="en-US" sz="1200" dirty="0"/>
              <a:t> </a:t>
            </a:r>
            <a:r>
              <a:rPr lang="en-US" sz="1200" dirty="0" err="1"/>
              <a:t>sa</a:t>
            </a:r>
            <a:r>
              <a:rPr lang="en-US" sz="1200" dirty="0"/>
              <a:t> ma </a:t>
            </a:r>
            <a:r>
              <a:rPr lang="en-US" sz="1200" dirty="0" err="1"/>
              <a:t>loghez</a:t>
            </a:r>
            <a:r>
              <a:rPr lang="en-US" sz="1200" dirty="0"/>
              <a:t> online in </a:t>
            </a:r>
            <a:r>
              <a:rPr lang="en-US" sz="1200" dirty="0" err="1"/>
              <a:t>aplicatie</a:t>
            </a:r>
            <a:r>
              <a:rPr lang="en-US" sz="1200" dirty="0"/>
              <a:t>, </a:t>
            </a:r>
            <a:r>
              <a:rPr lang="en-US" sz="1200" dirty="0" err="1"/>
              <a:t>pentru</a:t>
            </a:r>
            <a:r>
              <a:rPr lang="en-US" sz="1200" dirty="0"/>
              <a:t> a </a:t>
            </a:r>
            <a:r>
              <a:rPr lang="en-US" sz="1200" dirty="0" err="1"/>
              <a:t>invata</a:t>
            </a:r>
            <a:r>
              <a:rPr lang="en-US" sz="1200" dirty="0"/>
              <a:t> </a:t>
            </a:r>
            <a:r>
              <a:rPr lang="en-US" sz="1200" dirty="0" err="1"/>
              <a:t>interactiv</a:t>
            </a:r>
            <a:r>
              <a:rPr lang="en-US" sz="1200" dirty="0"/>
              <a:t> </a:t>
            </a:r>
            <a:r>
              <a:rPr lang="en-US" sz="1200" dirty="0" err="1"/>
              <a:t>impreuna</a:t>
            </a:r>
            <a:r>
              <a:rPr lang="en-US" sz="1200" dirty="0"/>
              <a:t> cu </a:t>
            </a:r>
            <a:r>
              <a:rPr lang="en-US" sz="1200" dirty="0" err="1"/>
              <a:t>prietenii</a:t>
            </a:r>
            <a:r>
              <a:rPr lang="en-US" sz="1200" dirty="0"/>
              <a:t>.</a:t>
            </a:r>
          </a:p>
          <a:p>
            <a:r>
              <a:rPr lang="en-US" sz="1200" dirty="0"/>
              <a:t>Ca student, </a:t>
            </a:r>
            <a:r>
              <a:rPr lang="en-US" sz="1200" dirty="0" err="1"/>
              <a:t>vreau</a:t>
            </a:r>
            <a:r>
              <a:rPr lang="en-US" sz="1200" dirty="0"/>
              <a:t> </a:t>
            </a:r>
            <a:r>
              <a:rPr lang="en-US" sz="1200" dirty="0" err="1"/>
              <a:t>sa</a:t>
            </a:r>
            <a:r>
              <a:rPr lang="en-US" sz="1200" dirty="0"/>
              <a:t> </a:t>
            </a:r>
            <a:r>
              <a:rPr lang="en-US" sz="1200" dirty="0" err="1"/>
              <a:t>imi</a:t>
            </a:r>
            <a:r>
              <a:rPr lang="en-US" sz="1200" dirty="0"/>
              <a:t> </a:t>
            </a:r>
            <a:r>
              <a:rPr lang="en-US" sz="1200" dirty="0" err="1"/>
              <a:t>sumarizez</a:t>
            </a:r>
            <a:r>
              <a:rPr lang="en-US" sz="1200" dirty="0"/>
              <a:t> </a:t>
            </a:r>
            <a:r>
              <a:rPr lang="en-US" sz="1200" dirty="0" err="1"/>
              <a:t>materialele</a:t>
            </a:r>
            <a:r>
              <a:rPr lang="en-US" sz="1200" dirty="0"/>
              <a:t>, </a:t>
            </a:r>
            <a:r>
              <a:rPr lang="en-US" sz="1200" dirty="0" err="1"/>
              <a:t>pentru</a:t>
            </a:r>
            <a:r>
              <a:rPr lang="en-US" sz="1200" dirty="0"/>
              <a:t> a </a:t>
            </a:r>
            <a:r>
              <a:rPr lang="en-US" sz="1200" dirty="0" err="1"/>
              <a:t>invata</a:t>
            </a:r>
            <a:r>
              <a:rPr lang="en-US" sz="1200" dirty="0"/>
              <a:t> </a:t>
            </a:r>
            <a:r>
              <a:rPr lang="en-US" sz="1200" dirty="0" err="1"/>
              <a:t>mai</a:t>
            </a:r>
            <a:r>
              <a:rPr lang="en-US" sz="1200" dirty="0"/>
              <a:t> </a:t>
            </a:r>
            <a:r>
              <a:rPr lang="en-US" sz="1200" dirty="0" err="1"/>
              <a:t>eficient</a:t>
            </a:r>
            <a:r>
              <a:rPr lang="en-US" sz="1200" dirty="0"/>
              <a:t>.</a:t>
            </a:r>
          </a:p>
          <a:p>
            <a:r>
              <a:rPr lang="en-US" sz="1200" dirty="0"/>
              <a:t>Ca student, </a:t>
            </a:r>
            <a:r>
              <a:rPr lang="en-US" sz="1200" dirty="0" err="1"/>
              <a:t>vreau</a:t>
            </a:r>
            <a:r>
              <a:rPr lang="en-US" sz="1200" dirty="0"/>
              <a:t> </a:t>
            </a:r>
            <a:r>
              <a:rPr lang="en-US" sz="1200" dirty="0" err="1"/>
              <a:t>sa</a:t>
            </a:r>
            <a:r>
              <a:rPr lang="en-US" sz="1200" dirty="0"/>
              <a:t> </a:t>
            </a:r>
            <a:r>
              <a:rPr lang="en-US" sz="1200" dirty="0" err="1"/>
              <a:t>imi</a:t>
            </a:r>
            <a:r>
              <a:rPr lang="en-US" sz="1200" dirty="0"/>
              <a:t> </a:t>
            </a:r>
            <a:r>
              <a:rPr lang="en-US" sz="1200" dirty="0" err="1"/>
              <a:t>testez</a:t>
            </a:r>
            <a:r>
              <a:rPr lang="en-US" sz="1200" dirty="0"/>
              <a:t> </a:t>
            </a:r>
            <a:r>
              <a:rPr lang="en-US" sz="1200" dirty="0" err="1"/>
              <a:t>cunostintele</a:t>
            </a:r>
            <a:r>
              <a:rPr lang="en-US" sz="1200" dirty="0"/>
              <a:t>, </a:t>
            </a:r>
            <a:r>
              <a:rPr lang="en-US" sz="1200" dirty="0" err="1"/>
              <a:t>pentru</a:t>
            </a:r>
            <a:r>
              <a:rPr lang="en-US" sz="1200" dirty="0"/>
              <a:t> a fi </a:t>
            </a:r>
            <a:r>
              <a:rPr lang="en-US" sz="1200" dirty="0" err="1"/>
              <a:t>pregatit</a:t>
            </a:r>
            <a:r>
              <a:rPr lang="en-US" sz="1200" dirty="0"/>
              <a:t> de </a:t>
            </a:r>
            <a:r>
              <a:rPr lang="en-US" sz="1200" dirty="0" err="1"/>
              <a:t>examene</a:t>
            </a:r>
            <a:r>
              <a:rPr lang="en-US" sz="1200" dirty="0"/>
              <a:t>.</a:t>
            </a:r>
          </a:p>
          <a:p>
            <a:r>
              <a:rPr lang="en-US" sz="1200" dirty="0"/>
              <a:t>Ca student, </a:t>
            </a:r>
            <a:r>
              <a:rPr lang="en-US" sz="1200" dirty="0" err="1"/>
              <a:t>vreau</a:t>
            </a:r>
            <a:r>
              <a:rPr lang="en-US" sz="1200" dirty="0"/>
              <a:t> </a:t>
            </a:r>
            <a:r>
              <a:rPr lang="en-US" sz="1200" dirty="0" err="1"/>
              <a:t>sa</a:t>
            </a:r>
            <a:r>
              <a:rPr lang="en-US" sz="1200" dirty="0"/>
              <a:t> am </a:t>
            </a:r>
            <a:r>
              <a:rPr lang="en-US" sz="1200" dirty="0" err="1"/>
              <a:t>mai</a:t>
            </a:r>
            <a:r>
              <a:rPr lang="en-US" sz="1200" dirty="0"/>
              <a:t> </a:t>
            </a:r>
            <a:r>
              <a:rPr lang="en-US" sz="1200" dirty="0" err="1"/>
              <a:t>multe</a:t>
            </a:r>
            <a:r>
              <a:rPr lang="en-US" sz="1200" dirty="0"/>
              <a:t> </a:t>
            </a:r>
            <a:r>
              <a:rPr lang="en-US" sz="1200" dirty="0" err="1"/>
              <a:t>modele</a:t>
            </a:r>
            <a:r>
              <a:rPr lang="en-US" sz="1200" dirty="0"/>
              <a:t> de examen, </a:t>
            </a:r>
            <a:r>
              <a:rPr lang="en-US" sz="1200" dirty="0" err="1"/>
              <a:t>pentru</a:t>
            </a:r>
            <a:r>
              <a:rPr lang="en-US" sz="1200" dirty="0"/>
              <a:t> a ma </a:t>
            </a:r>
            <a:r>
              <a:rPr lang="en-US" sz="1200" dirty="0" err="1"/>
              <a:t>pregati</a:t>
            </a:r>
            <a:r>
              <a:rPr lang="en-US" sz="1200" dirty="0"/>
              <a:t> </a:t>
            </a:r>
            <a:r>
              <a:rPr lang="en-US" sz="1200" dirty="0" err="1"/>
              <a:t>mai</a:t>
            </a:r>
            <a:r>
              <a:rPr lang="en-US" sz="1200" dirty="0"/>
              <a:t> </a:t>
            </a:r>
            <a:r>
              <a:rPr lang="en-US" sz="1200" dirty="0" err="1"/>
              <a:t>intens</a:t>
            </a:r>
            <a:r>
              <a:rPr lang="en-US" sz="1200" dirty="0"/>
              <a:t>.</a:t>
            </a:r>
          </a:p>
          <a:p>
            <a:pPr marL="0" indent="0">
              <a:buNone/>
            </a:pPr>
            <a:r>
              <a:rPr lang="en-US" sz="1200" dirty="0"/>
              <a:t>User stories </a:t>
            </a:r>
            <a:r>
              <a:rPr lang="en-US" sz="1200" dirty="0" err="1"/>
              <a:t>pentru</a:t>
            </a:r>
            <a:r>
              <a:rPr lang="en-US" sz="1200" dirty="0"/>
              <a:t> </a:t>
            </a:r>
            <a:r>
              <a:rPr lang="en-US" sz="1200" dirty="0" err="1"/>
              <a:t>Schiorel</a:t>
            </a:r>
            <a:r>
              <a:rPr lang="en-US" sz="1200" dirty="0"/>
              <a:t> (</a:t>
            </a:r>
            <a:r>
              <a:rPr lang="en-US" sz="1200" dirty="0" err="1"/>
              <a:t>profesor</a:t>
            </a:r>
            <a:r>
              <a:rPr lang="en-US" sz="1200" dirty="0"/>
              <a:t>):</a:t>
            </a:r>
          </a:p>
          <a:p>
            <a:r>
              <a:rPr lang="en-US" sz="1200" dirty="0"/>
              <a:t>Ca </a:t>
            </a:r>
            <a:r>
              <a:rPr lang="en-US" sz="1200" dirty="0" err="1"/>
              <a:t>profesor</a:t>
            </a:r>
            <a:r>
              <a:rPr lang="en-US" sz="1200" dirty="0"/>
              <a:t>, </a:t>
            </a:r>
            <a:r>
              <a:rPr lang="en-US" sz="1200" dirty="0" err="1"/>
              <a:t>vreau</a:t>
            </a:r>
            <a:r>
              <a:rPr lang="en-US" sz="1200" dirty="0"/>
              <a:t> </a:t>
            </a:r>
            <a:r>
              <a:rPr lang="en-US" sz="1200" dirty="0" err="1"/>
              <a:t>sa</a:t>
            </a:r>
            <a:r>
              <a:rPr lang="en-US" sz="1200" dirty="0"/>
              <a:t> </a:t>
            </a:r>
            <a:r>
              <a:rPr lang="en-US" sz="1200" dirty="0" err="1"/>
              <a:t>imi</a:t>
            </a:r>
            <a:r>
              <a:rPr lang="en-US" sz="1200" dirty="0"/>
              <a:t> </a:t>
            </a:r>
            <a:r>
              <a:rPr lang="en-US" sz="1200" dirty="0" err="1"/>
              <a:t>dau</a:t>
            </a:r>
            <a:r>
              <a:rPr lang="en-US" sz="1200" dirty="0"/>
              <a:t> </a:t>
            </a:r>
            <a:r>
              <a:rPr lang="en-US" sz="1200" dirty="0" err="1"/>
              <a:t>seama</a:t>
            </a:r>
            <a:r>
              <a:rPr lang="en-US" sz="1200" dirty="0"/>
              <a:t> de </a:t>
            </a:r>
            <a:r>
              <a:rPr lang="en-US" sz="1200" dirty="0" err="1"/>
              <a:t>nivelul</a:t>
            </a:r>
            <a:r>
              <a:rPr lang="en-US" sz="1200" dirty="0"/>
              <a:t> de </a:t>
            </a:r>
            <a:r>
              <a:rPr lang="en-US" sz="1200" dirty="0" err="1"/>
              <a:t>cunostinte</a:t>
            </a:r>
            <a:r>
              <a:rPr lang="en-US" sz="1200" dirty="0"/>
              <a:t> al </a:t>
            </a:r>
            <a:r>
              <a:rPr lang="en-US" sz="1200" dirty="0" err="1"/>
              <a:t>studentilor</a:t>
            </a:r>
            <a:r>
              <a:rPr lang="en-US" sz="1200" dirty="0"/>
              <a:t>, </a:t>
            </a:r>
            <a:r>
              <a:rPr lang="en-US" sz="1200" dirty="0" err="1"/>
              <a:t>pentru</a:t>
            </a:r>
            <a:r>
              <a:rPr lang="en-US" sz="1200" dirty="0"/>
              <a:t> a </a:t>
            </a:r>
            <a:r>
              <a:rPr lang="en-US" sz="1200" dirty="0" err="1"/>
              <a:t>avea</a:t>
            </a:r>
            <a:r>
              <a:rPr lang="en-US" sz="1200" dirty="0"/>
              <a:t> un feedback </a:t>
            </a:r>
            <a:r>
              <a:rPr lang="en-US" sz="1200" dirty="0" err="1"/>
              <a:t>obiectiv</a:t>
            </a:r>
            <a:r>
              <a:rPr lang="en-US" sz="1200" dirty="0"/>
              <a:t> </a:t>
            </a:r>
            <a:r>
              <a:rPr lang="en-US" sz="1200" dirty="0" err="1"/>
              <a:t>despre</a:t>
            </a:r>
            <a:r>
              <a:rPr lang="en-US" sz="1200" dirty="0"/>
              <a:t> </a:t>
            </a:r>
            <a:r>
              <a:rPr lang="en-US" sz="1200" dirty="0" err="1"/>
              <a:t>modalitatea</a:t>
            </a:r>
            <a:r>
              <a:rPr lang="en-US" sz="1200" dirty="0"/>
              <a:t> de </a:t>
            </a:r>
            <a:r>
              <a:rPr lang="en-US" sz="1200" dirty="0" err="1"/>
              <a:t>predare</a:t>
            </a:r>
            <a:r>
              <a:rPr lang="en-US" sz="1200" dirty="0"/>
              <a:t>.</a:t>
            </a:r>
          </a:p>
          <a:p>
            <a:r>
              <a:rPr lang="en-US" sz="1200" dirty="0"/>
              <a:t>Ca </a:t>
            </a:r>
            <a:r>
              <a:rPr lang="en-US" sz="1200" dirty="0" err="1"/>
              <a:t>profesor</a:t>
            </a:r>
            <a:r>
              <a:rPr lang="en-US" sz="1200" dirty="0"/>
              <a:t>, </a:t>
            </a:r>
            <a:r>
              <a:rPr lang="en-US" sz="1200" dirty="0" err="1"/>
              <a:t>vreau</a:t>
            </a:r>
            <a:r>
              <a:rPr lang="en-US" sz="1200" dirty="0"/>
              <a:t> </a:t>
            </a:r>
            <a:r>
              <a:rPr lang="en-US" sz="1200" dirty="0" err="1"/>
              <a:t>sa</a:t>
            </a:r>
            <a:r>
              <a:rPr lang="en-US" sz="1200" dirty="0"/>
              <a:t> </a:t>
            </a:r>
            <a:r>
              <a:rPr lang="en-US" sz="1200" dirty="0" err="1"/>
              <a:t>cresc</a:t>
            </a:r>
            <a:r>
              <a:rPr lang="en-US" sz="1200" dirty="0"/>
              <a:t> rata de </a:t>
            </a:r>
            <a:r>
              <a:rPr lang="en-US" sz="1200" dirty="0" err="1"/>
              <a:t>promovabilitate</a:t>
            </a:r>
            <a:r>
              <a:rPr lang="en-US" sz="1200" dirty="0"/>
              <a:t>, </a:t>
            </a:r>
            <a:r>
              <a:rPr lang="en-US" sz="1200" dirty="0" err="1"/>
              <a:t>pentru</a:t>
            </a:r>
            <a:r>
              <a:rPr lang="en-US" sz="1200" dirty="0"/>
              <a:t> a </a:t>
            </a:r>
            <a:r>
              <a:rPr lang="en-US" sz="1200" dirty="0" err="1"/>
              <a:t>pregati</a:t>
            </a:r>
            <a:r>
              <a:rPr lang="en-US" sz="1200" dirty="0"/>
              <a:t> </a:t>
            </a:r>
            <a:r>
              <a:rPr lang="en-US" sz="1200" dirty="0" err="1"/>
              <a:t>studentii</a:t>
            </a:r>
            <a:r>
              <a:rPr lang="en-US" sz="1200" dirty="0"/>
              <a:t> </a:t>
            </a:r>
            <a:r>
              <a:rPr lang="en-US" sz="1200" dirty="0" err="1"/>
              <a:t>mai</a:t>
            </a:r>
            <a:r>
              <a:rPr lang="en-US" sz="1200" dirty="0"/>
              <a:t> </a:t>
            </a:r>
            <a:r>
              <a:rPr lang="en-US" sz="1200" dirty="0" err="1"/>
              <a:t>eficient</a:t>
            </a:r>
            <a:r>
              <a:rPr lang="en-US" sz="1200" dirty="0"/>
              <a:t> </a:t>
            </a:r>
            <a:r>
              <a:rPr lang="en-US" sz="1200" dirty="0" err="1"/>
              <a:t>pentru</a:t>
            </a:r>
            <a:r>
              <a:rPr lang="en-US" sz="1200" dirty="0"/>
              <a:t> </a:t>
            </a:r>
            <a:r>
              <a:rPr lang="en-US" sz="1200" dirty="0" err="1"/>
              <a:t>cariera</a:t>
            </a:r>
            <a:r>
              <a:rPr lang="en-US" sz="1200" dirty="0"/>
              <a:t>.</a:t>
            </a:r>
          </a:p>
          <a:p>
            <a:r>
              <a:rPr lang="en-US" sz="1200" dirty="0"/>
              <a:t>Ca </a:t>
            </a:r>
            <a:r>
              <a:rPr lang="en-US" sz="1200" dirty="0" err="1"/>
              <a:t>profesor</a:t>
            </a:r>
            <a:r>
              <a:rPr lang="en-US" sz="1200" dirty="0"/>
              <a:t>, </a:t>
            </a:r>
            <a:r>
              <a:rPr lang="en-US" sz="1200" dirty="0" err="1"/>
              <a:t>vreau</a:t>
            </a:r>
            <a:r>
              <a:rPr lang="en-US" sz="1200" dirty="0"/>
              <a:t> </a:t>
            </a:r>
            <a:r>
              <a:rPr lang="en-US" sz="1200" dirty="0" err="1"/>
              <a:t>sa</a:t>
            </a:r>
            <a:r>
              <a:rPr lang="en-US" sz="1200" dirty="0"/>
              <a:t> </a:t>
            </a:r>
            <a:r>
              <a:rPr lang="en-US" sz="1200" dirty="0" err="1"/>
              <a:t>ofer</a:t>
            </a:r>
            <a:r>
              <a:rPr lang="en-US" sz="1200" dirty="0"/>
              <a:t> </a:t>
            </a:r>
            <a:r>
              <a:rPr lang="en-US" sz="1200" dirty="0" err="1"/>
              <a:t>puncte</a:t>
            </a:r>
            <a:r>
              <a:rPr lang="en-US" sz="1200" dirty="0"/>
              <a:t> in plus, </a:t>
            </a:r>
            <a:r>
              <a:rPr lang="en-US" sz="1200" dirty="0" err="1"/>
              <a:t>pentru</a:t>
            </a:r>
            <a:r>
              <a:rPr lang="en-US" sz="1200" dirty="0"/>
              <a:t> a </a:t>
            </a:r>
            <a:r>
              <a:rPr lang="en-US" sz="1200" dirty="0" err="1"/>
              <a:t>incuraja</a:t>
            </a:r>
            <a:r>
              <a:rPr lang="en-US" sz="1200" dirty="0"/>
              <a:t> </a:t>
            </a:r>
            <a:r>
              <a:rPr lang="en-US" sz="1200" dirty="0" err="1"/>
              <a:t>studentii</a:t>
            </a:r>
            <a:r>
              <a:rPr lang="en-US" sz="1200" dirty="0"/>
              <a:t> </a:t>
            </a:r>
            <a:r>
              <a:rPr lang="en-US" sz="1200" dirty="0" err="1"/>
              <a:t>sa</a:t>
            </a:r>
            <a:r>
              <a:rPr lang="en-US" sz="1200" dirty="0"/>
              <a:t> </a:t>
            </a:r>
            <a:r>
              <a:rPr lang="en-US" sz="1200" dirty="0" err="1"/>
              <a:t>invete</a:t>
            </a:r>
            <a:r>
              <a:rPr lang="en-US" sz="1200" dirty="0"/>
              <a:t>.</a:t>
            </a:r>
          </a:p>
          <a:p>
            <a:r>
              <a:rPr lang="en-US" sz="1200" dirty="0"/>
              <a:t>Ca </a:t>
            </a:r>
            <a:r>
              <a:rPr lang="en-US" sz="1200" dirty="0" err="1"/>
              <a:t>profesor</a:t>
            </a:r>
            <a:r>
              <a:rPr lang="en-US" sz="1200" dirty="0"/>
              <a:t>, </a:t>
            </a:r>
            <a:r>
              <a:rPr lang="en-US" sz="1200" dirty="0" err="1"/>
              <a:t>vreau</a:t>
            </a:r>
            <a:r>
              <a:rPr lang="en-US" sz="1200" dirty="0"/>
              <a:t> </a:t>
            </a:r>
            <a:r>
              <a:rPr lang="en-US" sz="1200" dirty="0" err="1"/>
              <a:t>sa</a:t>
            </a:r>
            <a:r>
              <a:rPr lang="en-US" sz="1200" dirty="0"/>
              <a:t> ma </a:t>
            </a:r>
            <a:r>
              <a:rPr lang="en-US" sz="1200" dirty="0" err="1"/>
              <a:t>asigur</a:t>
            </a:r>
            <a:r>
              <a:rPr lang="en-US" sz="1200" dirty="0"/>
              <a:t> ca </a:t>
            </a:r>
            <a:r>
              <a:rPr lang="en-US" sz="1200" dirty="0" err="1"/>
              <a:t>cele</a:t>
            </a:r>
            <a:r>
              <a:rPr lang="en-US" sz="1200" dirty="0"/>
              <a:t> </a:t>
            </a:r>
            <a:r>
              <a:rPr lang="en-US" sz="1200" dirty="0" err="1"/>
              <a:t>mai</a:t>
            </a:r>
            <a:r>
              <a:rPr lang="en-US" sz="1200" dirty="0"/>
              <a:t> </a:t>
            </a:r>
            <a:r>
              <a:rPr lang="en-US" sz="1200" dirty="0" err="1"/>
              <a:t>importante</a:t>
            </a:r>
            <a:r>
              <a:rPr lang="en-US" sz="1200" dirty="0"/>
              <a:t> </a:t>
            </a:r>
            <a:r>
              <a:rPr lang="en-US" sz="1200" dirty="0" err="1"/>
              <a:t>elemente</a:t>
            </a:r>
            <a:r>
              <a:rPr lang="en-US" sz="1200" dirty="0"/>
              <a:t> din </a:t>
            </a:r>
            <a:r>
              <a:rPr lang="en-US" sz="1200" dirty="0" err="1"/>
              <a:t>materie</a:t>
            </a:r>
            <a:r>
              <a:rPr lang="en-US" sz="1200" dirty="0"/>
              <a:t> sunt </a:t>
            </a:r>
            <a:r>
              <a:rPr lang="en-US" sz="1200" dirty="0" err="1"/>
              <a:t>stiute</a:t>
            </a:r>
            <a:r>
              <a:rPr lang="en-US" sz="1200" dirty="0"/>
              <a:t>, </a:t>
            </a:r>
            <a:r>
              <a:rPr lang="en-US" sz="1200" dirty="0" err="1"/>
              <a:t>pentru</a:t>
            </a:r>
            <a:r>
              <a:rPr lang="en-US" sz="1200" dirty="0"/>
              <a:t> a ma </a:t>
            </a:r>
            <a:r>
              <a:rPr lang="en-US" sz="1200" dirty="0" err="1"/>
              <a:t>asigura</a:t>
            </a:r>
            <a:r>
              <a:rPr lang="en-US" sz="1200" dirty="0"/>
              <a:t> ca  </a:t>
            </a:r>
            <a:r>
              <a:rPr lang="en-US" sz="1200" dirty="0" err="1"/>
              <a:t>punctele</a:t>
            </a:r>
            <a:r>
              <a:rPr lang="en-US" sz="1200" dirty="0"/>
              <a:t> </a:t>
            </a:r>
            <a:r>
              <a:rPr lang="en-US" sz="1200" dirty="0" err="1"/>
              <a:t>principale</a:t>
            </a:r>
            <a:r>
              <a:rPr lang="en-US" sz="1200" dirty="0"/>
              <a:t> sunt </a:t>
            </a:r>
            <a:r>
              <a:rPr lang="en-US" sz="1200" dirty="0" err="1"/>
              <a:t>intelese</a:t>
            </a:r>
            <a:r>
              <a:rPr lang="en-US" sz="1200" dirty="0"/>
              <a:t>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B8B6A-2B28-5C38-80E7-0EBE705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/>
          <a:lstStyle/>
          <a:p>
            <a:r>
              <a:rPr lang="en-US" dirty="0"/>
              <a:t>Database diagram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 descr="A diagram of a computer&#10;&#10;Description automatically generated">
            <a:extLst>
              <a:ext uri="{FF2B5EF4-FFF2-40B4-BE49-F238E27FC236}">
                <a16:creationId xmlns:a16="http://schemas.microsoft.com/office/drawing/2014/main" id="{6E3700E9-DA58-5BF9-0604-FF46CEA87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312" y="2270538"/>
            <a:ext cx="10687665" cy="432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9BFD6-6743-D504-D565-C3AA74B48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FLowchart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76FD94-4F61-0BE1-CC14-815F6EC98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455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 descr="A black background with white squares&#10;&#10;Description automatically generated">
            <a:extLst>
              <a:ext uri="{FF2B5EF4-FFF2-40B4-BE49-F238E27FC236}">
                <a16:creationId xmlns:a16="http://schemas.microsoft.com/office/drawing/2014/main" id="{B16CB8E3-9200-50E9-BE74-0C7022A5F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471" y="2257382"/>
            <a:ext cx="10242184" cy="44380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20002725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2273B-DF03-5DDF-E44E-1B57C8B6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Diagram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18CA0D-7B27-5A32-1A54-28F6DC9E9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 descr="A computer screen shot of a text box&#10;&#10;Description automatically generated">
            <a:extLst>
              <a:ext uri="{FF2B5EF4-FFF2-40B4-BE49-F238E27FC236}">
                <a16:creationId xmlns:a16="http://schemas.microsoft.com/office/drawing/2014/main" id="{BEB82845-E34E-8682-A5B8-0D6EC57D5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497" y="2525018"/>
            <a:ext cx="10481188" cy="3883742"/>
          </a:xfrm>
          <a:prstGeom prst="rect">
            <a:avLst/>
          </a:prstGeom>
        </p:spPr>
      </p:pic>
      <p:pic>
        <p:nvPicPr>
          <p:cNvPr id="8" name="Picture 7" descr="A black background with white squares&#10;&#10;Description automatically generated">
            <a:extLst>
              <a:ext uri="{FF2B5EF4-FFF2-40B4-BE49-F238E27FC236}">
                <a16:creationId xmlns:a16="http://schemas.microsoft.com/office/drawing/2014/main" id="{FA671114-2697-ECF3-6BCF-8269DC187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382861" y="2347637"/>
            <a:ext cx="10242184" cy="44380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410438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D279-484D-5DA0-F957-FE27CE3DD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323" y="2235067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 err="1"/>
              <a:t>Diagrama</a:t>
            </a:r>
            <a:r>
              <a:rPr lang="en-US" dirty="0"/>
              <a:t> </a:t>
            </a:r>
            <a:r>
              <a:rPr lang="en-US" dirty="0" err="1"/>
              <a:t>uml</a:t>
            </a:r>
            <a:endParaRPr lang="en-US" dirty="0"/>
          </a:p>
        </p:txBody>
      </p:sp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4790361A-1AD5-1DC4-BEC9-B356D1059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682" y="266677"/>
            <a:ext cx="5402489" cy="63246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699A3-BDD6-CCC1-F16C-A932286BF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97DEED-A4B3-21E4-B5FE-2F6EA991462C}"/>
              </a:ext>
            </a:extLst>
          </p:cNvPr>
          <p:cNvCxnSpPr/>
          <p:nvPr/>
        </p:nvCxnSpPr>
        <p:spPr>
          <a:xfrm>
            <a:off x="275303" y="2802194"/>
            <a:ext cx="5515897" cy="0"/>
          </a:xfrm>
          <a:prstGeom prst="line">
            <a:avLst/>
          </a:prstGeom>
          <a:ln w="1905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038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4137456-21FC-4AE2-8A94-BF06CAF2EB9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05301E-11B3-4B9D-A588-21F3C980937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77B561B-3A65-4A22-9691-EB838E7F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{39FAB4CA-6301-41E5-98B2-072447A3FB23}tf11936837_win32</Template>
  <TotalTime>183</TotalTime>
  <Words>616</Words>
  <Application>Microsoft Office PowerPoint</Application>
  <PresentationFormat>Widescreen</PresentationFormat>
  <Paragraphs>98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 Nova</vt:lpstr>
      <vt:lpstr>Biome</vt:lpstr>
      <vt:lpstr>Calibri</vt:lpstr>
      <vt:lpstr>Custom</vt:lpstr>
      <vt:lpstr>FMInatorul</vt:lpstr>
      <vt:lpstr>Agenda</vt:lpstr>
      <vt:lpstr>Generala</vt:lpstr>
      <vt:lpstr>The Power of</vt:lpstr>
      <vt:lpstr>User stories</vt:lpstr>
      <vt:lpstr>Database diagram</vt:lpstr>
      <vt:lpstr>FLowchart</vt:lpstr>
      <vt:lpstr>Gantt Diagram</vt:lpstr>
      <vt:lpstr>PowerPoint Presentation</vt:lpstr>
      <vt:lpstr>features</vt:lpstr>
      <vt:lpstr>Prezentare</vt:lpstr>
      <vt:lpstr>Transformare pdf in quiz</vt:lpstr>
      <vt:lpstr>Autoevaluare prin quiz-uri</vt:lpstr>
      <vt:lpstr>Vizualizare materii si quiz-uri</vt:lpstr>
      <vt:lpstr>Comunicare prin intermediul chat-ului</vt:lpstr>
      <vt:lpstr>Aprobarea intrebarilor</vt:lpstr>
      <vt:lpstr>Procesul de</vt:lpstr>
      <vt:lpstr>PowerPoint Presentation</vt:lpstr>
      <vt:lpstr>Feature-uri viitoare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TEONA CHRISTIANA BOBIC</dc:creator>
  <cp:lastModifiedBy>TEONA CHRISTIANA BOBIC</cp:lastModifiedBy>
  <cp:revision>6</cp:revision>
  <dcterms:created xsi:type="dcterms:W3CDTF">2024-06-15T12:23:17Z</dcterms:created>
  <dcterms:modified xsi:type="dcterms:W3CDTF">2024-06-15T19:46:54Z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